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26"/>
  </p:notesMasterIdLst>
  <p:sldIdLst>
    <p:sldId id="256" r:id="rId3"/>
    <p:sldId id="257" r:id="rId4"/>
    <p:sldId id="298" r:id="rId5"/>
    <p:sldId id="261" r:id="rId6"/>
    <p:sldId id="263" r:id="rId7"/>
    <p:sldId id="264" r:id="rId8"/>
    <p:sldId id="269" r:id="rId9"/>
    <p:sldId id="267" r:id="rId10"/>
    <p:sldId id="297" r:id="rId11"/>
    <p:sldId id="295" r:id="rId12"/>
    <p:sldId id="296" r:id="rId13"/>
    <p:sldId id="300" r:id="rId14"/>
    <p:sldId id="299" r:id="rId15"/>
    <p:sldId id="270" r:id="rId16"/>
    <p:sldId id="301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</p:sldIdLst>
  <p:sldSz cx="9144000" cy="5143500" type="screen16x9"/>
  <p:notesSz cx="6858000" cy="9144000"/>
  <p:embeddedFontLst>
    <p:embeddedFont>
      <p:font typeface="Consolas" pitchFamily="49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Corbel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onstantin Baier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E0ADE46-D80C-4167-A605-5669E74A42DB}">
  <a:tblStyle styleId="{FE0ADE46-D80C-4167-A605-5669E74A42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-96" y="-10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Gesamt</c:v>
                </c:pt>
              </c:strCache>
            </c:strRef>
          </c:tx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200" smtClean="0"/>
                      <a:t>3</a:t>
                    </a:r>
                    <a:r>
                      <a:rPr lang="en-US" smtClean="0"/>
                      <a:t>03.000</a:t>
                    </a:r>
                    <a:endParaRPr lang="en-US"/>
                  </a:p>
                </c:rich>
              </c:tx>
              <c:showVal val="1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1200" smtClean="0"/>
                      <a:t>1</a:t>
                    </a:r>
                    <a:r>
                      <a:rPr lang="en-US" smtClean="0"/>
                      <a:t>06.000</a:t>
                    </a:r>
                    <a:endParaRPr lang="en-US"/>
                  </a:p>
                </c:rich>
              </c:tx>
              <c:showVal val="1"/>
            </c:dLbl>
            <c:txPr>
              <a:bodyPr/>
              <a:lstStyle/>
              <a:p>
                <a:pPr>
                  <a:defRPr sz="1200"/>
                </a:pPr>
                <a:endParaRPr lang="de-DE"/>
              </a:p>
            </c:txPr>
            <c:showVal val="1"/>
          </c:dLbls>
          <c:cat>
            <c:strRef>
              <c:f>Tabelle1!$A$2:$A$4</c:f>
              <c:strCache>
                <c:ptCount val="3"/>
                <c:pt idx="0">
                  <c:v>VD18</c:v>
                </c:pt>
                <c:pt idx="1">
                  <c:v>VD17</c:v>
                </c:pt>
                <c:pt idx="2">
                  <c:v>VD16</c:v>
                </c:pt>
              </c:strCache>
            </c:strRef>
          </c:cat>
          <c:val>
            <c:numRef>
              <c:f>Tabelle1!$B$2:$B$4</c:f>
              <c:numCache>
                <c:formatCode>#,##0</c:formatCode>
                <c:ptCount val="3"/>
                <c:pt idx="0">
                  <c:v>600000</c:v>
                </c:pt>
                <c:pt idx="1">
                  <c:v>300000</c:v>
                </c:pt>
                <c:pt idx="2">
                  <c:v>100000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Bild-digitalisiert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200" smtClean="0"/>
                      <a:t>1</a:t>
                    </a:r>
                    <a:r>
                      <a:rPr lang="en-US" smtClean="0"/>
                      <a:t>85.000 **</a:t>
                    </a:r>
                  </a:p>
                </c:rich>
              </c:tx>
              <c:showVal val="1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1200" smtClean="0"/>
                      <a:t>6</a:t>
                    </a:r>
                    <a:r>
                      <a:rPr lang="en-US" smtClean="0"/>
                      <a:t>8.000</a:t>
                    </a:r>
                    <a:endParaRPr lang="en-US"/>
                  </a:p>
                </c:rich>
              </c:tx>
              <c:showVal val="1"/>
            </c:dLbl>
            <c:txPr>
              <a:bodyPr/>
              <a:lstStyle/>
              <a:p>
                <a:pPr>
                  <a:defRPr sz="1200"/>
                </a:pPr>
                <a:endParaRPr lang="de-DE"/>
              </a:p>
            </c:txPr>
            <c:showVal val="1"/>
          </c:dLbls>
          <c:cat>
            <c:strRef>
              <c:f>Tabelle1!$A$2:$A$4</c:f>
              <c:strCache>
                <c:ptCount val="3"/>
                <c:pt idx="0">
                  <c:v>VD18</c:v>
                </c:pt>
                <c:pt idx="1">
                  <c:v>VD17</c:v>
                </c:pt>
                <c:pt idx="2">
                  <c:v>VD16</c:v>
                </c:pt>
              </c:strCache>
            </c:strRef>
          </c:cat>
          <c:val>
            <c:numRef>
              <c:f>Tabelle1!$C$2:$C$4</c:f>
              <c:numCache>
                <c:formatCode>#,##0</c:formatCode>
                <c:ptCount val="3"/>
                <c:pt idx="0">
                  <c:v>185000</c:v>
                </c:pt>
                <c:pt idx="1">
                  <c:v>154500</c:v>
                </c:pt>
                <c:pt idx="2">
                  <c:v>67700</c:v>
                </c:pt>
              </c:numCache>
            </c:numRef>
          </c:val>
        </c:ser>
        <c:dLbls>
          <c:showVal val="1"/>
        </c:dLbls>
        <c:overlap val="-25"/>
        <c:axId val="85067264"/>
        <c:axId val="85068800"/>
      </c:barChart>
      <c:catAx>
        <c:axId val="85067264"/>
        <c:scaling>
          <c:orientation val="minMax"/>
        </c:scaling>
        <c:axPos val="l"/>
        <c:majorTickMark val="none"/>
        <c:tickLblPos val="nextTo"/>
        <c:txPr>
          <a:bodyPr/>
          <a:lstStyle/>
          <a:p>
            <a:pPr>
              <a:defRPr sz="1400"/>
            </a:pPr>
            <a:endParaRPr lang="de-DE"/>
          </a:p>
        </c:txPr>
        <c:crossAx val="85068800"/>
        <c:crosses val="autoZero"/>
        <c:auto val="1"/>
        <c:lblAlgn val="ctr"/>
        <c:lblOffset val="100"/>
      </c:catAx>
      <c:valAx>
        <c:axId val="85068800"/>
        <c:scaling>
          <c:orientation val="minMax"/>
        </c:scaling>
        <c:delete val="1"/>
        <c:axPos val="b"/>
        <c:numFmt formatCode="#,##0" sourceLinked="1"/>
        <c:tickLblPos val="none"/>
        <c:crossAx val="85067264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400"/>
          </a:pPr>
          <a:endParaRPr lang="de-DE"/>
        </a:p>
      </c:txPr>
    </c:legend>
    <c:plotVisOnly val="1"/>
    <c:dispBlanksAs val="gap"/>
  </c:chart>
  <c:txPr>
    <a:bodyPr/>
    <a:lstStyle/>
    <a:p>
      <a:pPr>
        <a:defRPr sz="1800"/>
      </a:pPr>
      <a:endParaRPr lang="de-DE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26CA2-85BD-47A8-86BC-E0A16DD0CD9B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CF6B6CAC-964C-4303-B28E-D270C3A7C141}">
      <dgm:prSet phldrT="[Text]"/>
      <dgm:spPr>
        <a:solidFill>
          <a:srgbClr val="8E8E8E"/>
        </a:solidFill>
      </dgm:spPr>
      <dgm:t>
        <a:bodyPr/>
        <a:lstStyle/>
        <a:p>
          <a:r>
            <a:rPr lang="de-DE" dirty="0" smtClean="0"/>
            <a:t>Katalogisierung</a:t>
          </a:r>
        </a:p>
        <a:p>
          <a:r>
            <a:rPr lang="de-DE" dirty="0" smtClean="0"/>
            <a:t>(1969</a:t>
          </a:r>
          <a:r>
            <a:rPr lang="de-DE" b="1" dirty="0" smtClean="0"/>
            <a:t>–</a:t>
          </a:r>
          <a:r>
            <a:rPr lang="de-DE" dirty="0" smtClean="0"/>
            <a:t>1999) </a:t>
          </a:r>
          <a:endParaRPr lang="de-DE" dirty="0"/>
        </a:p>
      </dgm:t>
    </dgm:pt>
    <dgm:pt modelId="{B8BA79BB-18E0-48EC-817B-CB28225DFC33}" type="parTrans" cxnId="{71F8B993-514F-478D-8A46-45E803D6CFE2}">
      <dgm:prSet/>
      <dgm:spPr/>
      <dgm:t>
        <a:bodyPr/>
        <a:lstStyle/>
        <a:p>
          <a:endParaRPr lang="de-DE"/>
        </a:p>
      </dgm:t>
    </dgm:pt>
    <dgm:pt modelId="{3B280E5C-5A77-43FF-9078-9A970860B411}" type="sibTrans" cxnId="{71F8B993-514F-478D-8A46-45E803D6CFE2}">
      <dgm:prSet/>
      <dgm:spPr/>
      <dgm:t>
        <a:bodyPr/>
        <a:lstStyle/>
        <a:p>
          <a:endParaRPr lang="de-DE"/>
        </a:p>
      </dgm:t>
    </dgm:pt>
    <dgm:pt modelId="{83A96754-2792-49CA-BFAA-EFB9F697382A}">
      <dgm:prSet phldrT="[Text]"/>
      <dgm:spPr/>
      <dgm:t>
        <a:bodyPr/>
        <a:lstStyle/>
        <a:p>
          <a:r>
            <a:rPr lang="de-DE" dirty="0" smtClean="0"/>
            <a:t>Bild-Digitalisierung (seit 2006)</a:t>
          </a:r>
          <a:endParaRPr lang="de-DE" dirty="0"/>
        </a:p>
      </dgm:t>
    </dgm:pt>
    <dgm:pt modelId="{E9D04B09-B0B8-4E4A-992B-CEE445A62C67}" type="parTrans" cxnId="{1493D034-1772-4501-8E37-B55BEB2E367F}">
      <dgm:prSet/>
      <dgm:spPr/>
      <dgm:t>
        <a:bodyPr/>
        <a:lstStyle/>
        <a:p>
          <a:endParaRPr lang="de-DE"/>
        </a:p>
      </dgm:t>
    </dgm:pt>
    <dgm:pt modelId="{2B149E98-E797-470D-9DB9-74B09D362AEC}" type="sibTrans" cxnId="{1493D034-1772-4501-8E37-B55BEB2E367F}">
      <dgm:prSet/>
      <dgm:spPr/>
      <dgm:t>
        <a:bodyPr/>
        <a:lstStyle/>
        <a:p>
          <a:endParaRPr lang="de-DE"/>
        </a:p>
      </dgm:t>
    </dgm:pt>
    <dgm:pt modelId="{797BCED5-618F-4D26-8133-8CA822D58EC5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 smtClean="0"/>
            <a:t>OCR</a:t>
          </a:r>
        </a:p>
        <a:p>
          <a:r>
            <a:rPr lang="de-DE" dirty="0" smtClean="0"/>
            <a:t>(ab 2020?)</a:t>
          </a:r>
        </a:p>
      </dgm:t>
    </dgm:pt>
    <dgm:pt modelId="{A3D71719-0ABA-4F70-B4EB-4FF9EAE2811D}" type="parTrans" cxnId="{F01AD3B7-9E54-4D73-ABAE-C37E3AC5E93A}">
      <dgm:prSet/>
      <dgm:spPr/>
      <dgm:t>
        <a:bodyPr/>
        <a:lstStyle/>
        <a:p>
          <a:endParaRPr lang="de-DE"/>
        </a:p>
      </dgm:t>
    </dgm:pt>
    <dgm:pt modelId="{94FCA63D-6F55-4323-9384-DFB9453086C7}" type="sibTrans" cxnId="{F01AD3B7-9E54-4D73-ABAE-C37E3AC5E93A}">
      <dgm:prSet/>
      <dgm:spPr/>
      <dgm:t>
        <a:bodyPr/>
        <a:lstStyle/>
        <a:p>
          <a:endParaRPr lang="de-DE"/>
        </a:p>
      </dgm:t>
    </dgm:pt>
    <dgm:pt modelId="{BBFBB498-1B25-44A2-A286-845BFF238E34}" type="pres">
      <dgm:prSet presAssocID="{DEC26CA2-85BD-47A8-86BC-E0A16DD0CD9B}" presName="Name0" presStyleCnt="0">
        <dgm:presLayoutVars>
          <dgm:dir/>
          <dgm:animLvl val="lvl"/>
          <dgm:resizeHandles val="exact"/>
        </dgm:presLayoutVars>
      </dgm:prSet>
      <dgm:spPr/>
    </dgm:pt>
    <dgm:pt modelId="{498971E4-390D-498B-8ED1-D0480951F0FD}" type="pres">
      <dgm:prSet presAssocID="{CF6B6CAC-964C-4303-B28E-D270C3A7C1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CF74E6-B5A7-4B0F-A596-81DE72E11AB6}" type="pres">
      <dgm:prSet presAssocID="{3B280E5C-5A77-43FF-9078-9A970860B411}" presName="parTxOnlySpace" presStyleCnt="0"/>
      <dgm:spPr/>
    </dgm:pt>
    <dgm:pt modelId="{0E42F31A-4BBB-439C-B1B4-8DA1CC1DF102}" type="pres">
      <dgm:prSet presAssocID="{83A96754-2792-49CA-BFAA-EFB9F697382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EED1A4-A97D-413D-8B47-0BF16CD7F8C2}" type="pres">
      <dgm:prSet presAssocID="{2B149E98-E797-470D-9DB9-74B09D362AEC}" presName="parTxOnlySpace" presStyleCnt="0"/>
      <dgm:spPr/>
    </dgm:pt>
    <dgm:pt modelId="{94C99B02-0936-4731-BC0F-FDBC86A5BF87}" type="pres">
      <dgm:prSet presAssocID="{797BCED5-618F-4D26-8133-8CA822D58EC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F8B993-514F-478D-8A46-45E803D6CFE2}" srcId="{DEC26CA2-85BD-47A8-86BC-E0A16DD0CD9B}" destId="{CF6B6CAC-964C-4303-B28E-D270C3A7C141}" srcOrd="0" destOrd="0" parTransId="{B8BA79BB-18E0-48EC-817B-CB28225DFC33}" sibTransId="{3B280E5C-5A77-43FF-9078-9A970860B411}"/>
    <dgm:cxn modelId="{4C430F16-5372-4DB5-A135-97C7FEF72B02}" type="presOf" srcId="{CF6B6CAC-964C-4303-B28E-D270C3A7C141}" destId="{498971E4-390D-498B-8ED1-D0480951F0FD}" srcOrd="0" destOrd="0" presId="urn:microsoft.com/office/officeart/2005/8/layout/chevron1"/>
    <dgm:cxn modelId="{1493D034-1772-4501-8E37-B55BEB2E367F}" srcId="{DEC26CA2-85BD-47A8-86BC-E0A16DD0CD9B}" destId="{83A96754-2792-49CA-BFAA-EFB9F697382A}" srcOrd="1" destOrd="0" parTransId="{E9D04B09-B0B8-4E4A-992B-CEE445A62C67}" sibTransId="{2B149E98-E797-470D-9DB9-74B09D362AEC}"/>
    <dgm:cxn modelId="{F01AD3B7-9E54-4D73-ABAE-C37E3AC5E93A}" srcId="{DEC26CA2-85BD-47A8-86BC-E0A16DD0CD9B}" destId="{797BCED5-618F-4D26-8133-8CA822D58EC5}" srcOrd="2" destOrd="0" parTransId="{A3D71719-0ABA-4F70-B4EB-4FF9EAE2811D}" sibTransId="{94FCA63D-6F55-4323-9384-DFB9453086C7}"/>
    <dgm:cxn modelId="{8B989E7E-1847-482C-B973-24C8066BDDBA}" type="presOf" srcId="{797BCED5-618F-4D26-8133-8CA822D58EC5}" destId="{94C99B02-0936-4731-BC0F-FDBC86A5BF87}" srcOrd="0" destOrd="0" presId="urn:microsoft.com/office/officeart/2005/8/layout/chevron1"/>
    <dgm:cxn modelId="{039F136C-AB1A-4EFB-BD47-E8767910030D}" type="presOf" srcId="{83A96754-2792-49CA-BFAA-EFB9F697382A}" destId="{0E42F31A-4BBB-439C-B1B4-8DA1CC1DF102}" srcOrd="0" destOrd="0" presId="urn:microsoft.com/office/officeart/2005/8/layout/chevron1"/>
    <dgm:cxn modelId="{43A941C8-3E20-4DBF-A347-773C3BA186A0}" type="presOf" srcId="{DEC26CA2-85BD-47A8-86BC-E0A16DD0CD9B}" destId="{BBFBB498-1B25-44A2-A286-845BFF238E34}" srcOrd="0" destOrd="0" presId="urn:microsoft.com/office/officeart/2005/8/layout/chevron1"/>
    <dgm:cxn modelId="{60362C33-38D8-4DC8-8690-1801C9D78BE4}" type="presParOf" srcId="{BBFBB498-1B25-44A2-A286-845BFF238E34}" destId="{498971E4-390D-498B-8ED1-D0480951F0FD}" srcOrd="0" destOrd="0" presId="urn:microsoft.com/office/officeart/2005/8/layout/chevron1"/>
    <dgm:cxn modelId="{14A5835E-DAF0-4E1F-BF6D-F9AB33A07824}" type="presParOf" srcId="{BBFBB498-1B25-44A2-A286-845BFF238E34}" destId="{E2CF74E6-B5A7-4B0F-A596-81DE72E11AB6}" srcOrd="1" destOrd="0" presId="urn:microsoft.com/office/officeart/2005/8/layout/chevron1"/>
    <dgm:cxn modelId="{69D516AC-D330-497A-9E4F-4E421D581D4E}" type="presParOf" srcId="{BBFBB498-1B25-44A2-A286-845BFF238E34}" destId="{0E42F31A-4BBB-439C-B1B4-8DA1CC1DF102}" srcOrd="2" destOrd="0" presId="urn:microsoft.com/office/officeart/2005/8/layout/chevron1"/>
    <dgm:cxn modelId="{E909547C-FF76-4932-82C0-E688122B76BE}" type="presParOf" srcId="{BBFBB498-1B25-44A2-A286-845BFF238E34}" destId="{02EED1A4-A97D-413D-8B47-0BF16CD7F8C2}" srcOrd="3" destOrd="0" presId="urn:microsoft.com/office/officeart/2005/8/layout/chevron1"/>
    <dgm:cxn modelId="{4FB95467-310A-4D0F-85D1-C3D254574517}" type="presParOf" srcId="{BBFBB498-1B25-44A2-A286-845BFF238E34}" destId="{94C99B02-0936-4731-BC0F-FDBC86A5BF8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98971E4-390D-498B-8ED1-D0480951F0FD}">
      <dsp:nvSpPr>
        <dsp:cNvPr id="0" name=""/>
        <dsp:cNvSpPr/>
      </dsp:nvSpPr>
      <dsp:spPr>
        <a:xfrm>
          <a:off x="2168" y="0"/>
          <a:ext cx="2641914" cy="721616"/>
        </a:xfrm>
        <a:prstGeom prst="chevron">
          <a:avLst/>
        </a:prstGeom>
        <a:solidFill>
          <a:srgbClr val="8E8E8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Katalogisierung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(1969</a:t>
          </a:r>
          <a:r>
            <a:rPr lang="de-DE" sz="1700" b="1" kern="1200" dirty="0" smtClean="0"/>
            <a:t>–</a:t>
          </a:r>
          <a:r>
            <a:rPr lang="de-DE" sz="1700" kern="1200" dirty="0" smtClean="0"/>
            <a:t>1999) </a:t>
          </a:r>
          <a:endParaRPr lang="de-DE" sz="1700" kern="1200" dirty="0"/>
        </a:p>
      </dsp:txBody>
      <dsp:txXfrm>
        <a:off x="2168" y="0"/>
        <a:ext cx="2641914" cy="721616"/>
      </dsp:txXfrm>
    </dsp:sp>
    <dsp:sp modelId="{0E42F31A-4BBB-439C-B1B4-8DA1CC1DF102}">
      <dsp:nvSpPr>
        <dsp:cNvPr id="0" name=""/>
        <dsp:cNvSpPr/>
      </dsp:nvSpPr>
      <dsp:spPr>
        <a:xfrm>
          <a:off x="2379891" y="0"/>
          <a:ext cx="2641914" cy="721616"/>
        </a:xfrm>
        <a:prstGeom prst="chevron">
          <a:avLst/>
        </a:prstGeom>
        <a:solidFill>
          <a:schemeClr val="accent2">
            <a:hueOff val="1945166"/>
            <a:satOff val="27434"/>
            <a:lumOff val="2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Bild-Digitalisierung (seit 2006)</a:t>
          </a:r>
          <a:endParaRPr lang="de-DE" sz="1700" kern="1200" dirty="0"/>
        </a:p>
      </dsp:txBody>
      <dsp:txXfrm>
        <a:off x="2379891" y="0"/>
        <a:ext cx="2641914" cy="721616"/>
      </dsp:txXfrm>
    </dsp:sp>
    <dsp:sp modelId="{94C99B02-0936-4731-BC0F-FDBC86A5BF87}">
      <dsp:nvSpPr>
        <dsp:cNvPr id="0" name=""/>
        <dsp:cNvSpPr/>
      </dsp:nvSpPr>
      <dsp:spPr>
        <a:xfrm>
          <a:off x="4757614" y="0"/>
          <a:ext cx="2641914" cy="721616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OCR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(ab 2020?)</a:t>
          </a:r>
        </a:p>
      </dsp:txBody>
      <dsp:txXfrm>
        <a:off x="4757614" y="0"/>
        <a:ext cx="2641914" cy="721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cr-d.github.i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212db3ac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212db3ac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2306a8c08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2306a8c08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bibliotheken raussuchen (SLUB, SBB, HAB…)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d212db3ac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d212db3ac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2306a8c08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2306a8c08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300" b="1" u="sng">
                <a:solidFill>
                  <a:schemeClr val="hlink"/>
                </a:solidFill>
                <a:hlinkClick r:id="rId3"/>
              </a:rPr>
              <a:t>OCR-D/spec</a:t>
            </a:r>
            <a:endParaRPr sz="2300" b="1"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>
                <a:solidFill>
                  <a:schemeClr val="dk1"/>
                </a:solidFill>
              </a:rPr>
              <a:t>METS + PAGE-XML (+ ALTO)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>
                <a:solidFill>
                  <a:schemeClr val="dk1"/>
                </a:solidFill>
              </a:rPr>
              <a:t>Structured tool descriptions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>
                <a:solidFill>
                  <a:schemeClr val="dk1"/>
                </a:solidFill>
              </a:rPr>
              <a:t>Command line interface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d212db3ac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d212db3ac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d212db3ac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d212db3ac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d212db3ac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d212db3ac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d212db3ac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d212db3ac_2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d212db3ac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d212db3ac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d212db3ac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d212db3ac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d212db3ac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d212db3ac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212db3ac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212db3ac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d212db3ac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d212db3ac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2306a8c08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2306a8c08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306a8c08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2306a8c08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212db3ac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212db3ac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2306a8c0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2306a8c0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KoordinationsGremium:</a:t>
            </a:r>
            <a:endParaRPr sz="17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Herzog August Bibliothek Wolfenbüttel</a:t>
            </a:r>
            <a:endParaRPr sz="17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Berlin-Brandenburgische Akademie der Wissenschaften Berlin</a:t>
            </a:r>
            <a:endParaRPr sz="17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Staatsbibliothek zu Berlin - Preußischer Kulturbesitz</a:t>
            </a:r>
            <a:endParaRPr sz="17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Karlsruher Institut für Technologie / Steinbuch Centre for Computing</a:t>
            </a:r>
            <a:b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7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rbel"/>
              <a:buChar char="●"/>
            </a:pPr>
            <a: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bis 31.08.2016: Bayerische Staatsbibliothek München</a:t>
            </a:r>
            <a:endParaRPr sz="17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de" sz="17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und sosoundviele ModulProjektpartner, diese stellen vorallem Spezialisten auf den Gebieten der Text, Strukturerkennung sowie der maschinellen Sprachverarbeitung (Korrektur des OCR-Textes) dar </a:t>
            </a:r>
            <a:endParaRPr sz="17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2306a8c0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2306a8c0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d212db3ac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d212db3ac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a16e87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5aa16e87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bg>
      <p:bgPr>
        <a:solidFill>
          <a:srgbClr val="DBE6F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4478274"/>
            <a:ext cx="9144000" cy="6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-9144" y="4539996"/>
            <a:ext cx="2249400" cy="5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359152" y="4533138"/>
            <a:ext cx="6784800" cy="53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onsolas"/>
              <a:buNone/>
              <a:defRPr sz="37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None/>
              <a:defRPr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76200" y="4551524"/>
            <a:ext cx="20574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2085393" y="177404"/>
            <a:ext cx="586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001000" y="171450"/>
            <a:ext cx="8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pic>
        <p:nvPicPr>
          <p:cNvPr id="70" name="Google Shape;70;p14" descr="Logo-01-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75" y="399068"/>
            <a:ext cx="1824925" cy="17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nsolas"/>
              <a:buNone/>
              <a:defRPr sz="2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○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 1">
  <p:cSld name="OBJEC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nsolas"/>
              <a:buNone/>
              <a:defRPr sz="2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○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">
  <p:cSld name="CUSTOM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nittsüberschrift" type="secHead">
  <p:cSld name="SECTION_HEADER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371601" y="2057401"/>
            <a:ext cx="71232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0" y="1143000"/>
            <a:ext cx="9144000" cy="8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0" y="1200150"/>
            <a:ext cx="1295400" cy="7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1371600" y="1200150"/>
            <a:ext cx="7772400" cy="7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71600" y="1200150"/>
            <a:ext cx="76200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olas"/>
              <a:buNone/>
              <a:defRPr sz="33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0" y="1314450"/>
            <a:ext cx="12954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pic>
        <p:nvPicPr>
          <p:cNvPr id="92" name="Google Shape;92;p18" descr="Logo-01-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95486"/>
            <a:ext cx="1082400" cy="7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38862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4800600" y="1828800"/>
            <a:ext cx="38862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609600" y="1314450"/>
            <a:ext cx="3886200" cy="4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4"/>
          </p:nvPr>
        </p:nvSpPr>
        <p:spPr>
          <a:xfrm>
            <a:off x="4800600" y="1314450"/>
            <a:ext cx="3886200" cy="4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691680" y="171450"/>
            <a:ext cx="707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olas"/>
              <a:buNone/>
            </a:pPr>
            <a:endParaRPr sz="2300" b="0" i="1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1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None/>
              <a:defRPr sz="2300" b="0" i="0" u="none" strike="noStrike" cap="none"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 1">
  <p:cSld name="BLANK_1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4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>
  <p:cSld name="Inhalt mit Überschrif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09600" y="1314450"/>
            <a:ext cx="1600200" cy="325770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2362200" y="1314450"/>
            <a:ext cx="64008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None/>
              <a:defRPr sz="3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mit Überschrift" type="picTx">
  <p:cSld name="PICTURE_WITH_CAPTION_TEXT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600200" y="4114800"/>
            <a:ext cx="7315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-9144" y="3429000"/>
            <a:ext cx="9144000" cy="6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-9144" y="3497580"/>
            <a:ext cx="1463100" cy="53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1545336" y="3490722"/>
            <a:ext cx="7598700" cy="53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1600200" y="3486150"/>
            <a:ext cx="7315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nsolas"/>
              <a:buNone/>
              <a:defRPr sz="28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1447800" y="0"/>
            <a:ext cx="1005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484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0" y="3500438"/>
            <a:ext cx="14478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40" name="Google Shape;140;p26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00" cy="34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284480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103120" marR="0" lvl="5" indent="-23622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77440" marR="0" lvl="6" indent="-231139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51760" marR="0" lvl="7" indent="-23876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6080" marR="0" lvl="8" indent="-233679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1" name="Google Shape;141;p26" descr="Logo-01-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00" y="4128225"/>
            <a:ext cx="929400" cy="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>
            <a:spLocks noGrp="1"/>
          </p:cNvSpPr>
          <p:nvPr>
            <p:ph type="ftr" idx="11"/>
          </p:nvPr>
        </p:nvSpPr>
        <p:spPr>
          <a:xfrm>
            <a:off x="1619672" y="4686155"/>
            <a:ext cx="453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 rot="5400000">
            <a:off x="2991948" y="-1179150"/>
            <a:ext cx="3394800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None/>
              <a:defRPr sz="3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kaler Titel und Text" type="vertTitleAndTx">
  <p:cSld name="VERTICAL_TITLE_AND_VERTICAL_TEXT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 rot="5400000">
            <a:off x="5513250" y="1497151"/>
            <a:ext cx="41373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None/>
              <a:defRPr sz="4400" b="0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 rot="5400000">
            <a:off x="1169850" y="-255449"/>
            <a:ext cx="41373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⬜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■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dt" idx="10"/>
          </p:nvPr>
        </p:nvSpPr>
        <p:spPr>
          <a:xfrm>
            <a:off x="6553200" y="4686302"/>
            <a:ext cx="220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ftr" idx="11"/>
          </p:nvPr>
        </p:nvSpPr>
        <p:spPr>
          <a:xfrm>
            <a:off x="457201" y="4686156"/>
            <a:ext cx="557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6096319" y="0"/>
            <a:ext cx="320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6142039" y="457200"/>
            <a:ext cx="228600" cy="468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6142039" y="0"/>
            <a:ext cx="228600" cy="3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 rot="5400000">
            <a:off x="6056377" y="77701"/>
            <a:ext cx="399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DBE6F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1565575" y="185525"/>
            <a:ext cx="7223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●"/>
              <a:defRPr sz="2300"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542650" y="1152475"/>
            <a:ext cx="8289600" cy="3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8610" rtl="0">
              <a:spcBef>
                <a:spcPts val="70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4165" rtl="0">
              <a:spcBef>
                <a:spcPts val="550"/>
              </a:spcBef>
              <a:spcAft>
                <a:spcPts val="0"/>
              </a:spcAft>
              <a:buSzPts val="1190"/>
              <a:buChar char="○"/>
              <a:defRPr/>
            </a:lvl2pPr>
            <a:lvl3pPr marL="1371600" lvl="2" indent="-300037" rtl="0">
              <a:spcBef>
                <a:spcPts val="500"/>
              </a:spcBef>
              <a:spcAft>
                <a:spcPts val="0"/>
              </a:spcAft>
              <a:buSzPts val="1125"/>
              <a:buChar char="■"/>
              <a:defRPr/>
            </a:lvl3pPr>
            <a:lvl4pPr marL="1828800" lvl="3" indent="-290512" rtl="0">
              <a:spcBef>
                <a:spcPts val="400"/>
              </a:spcBef>
              <a:spcAft>
                <a:spcPts val="0"/>
              </a:spcAft>
              <a:buSzPts val="975"/>
              <a:buChar char="●"/>
              <a:defRPr/>
            </a:lvl4pPr>
            <a:lvl5pPr marL="2286000" lvl="4" indent="-274002" rtl="0">
              <a:spcBef>
                <a:spcPts val="400"/>
              </a:spcBef>
              <a:spcAft>
                <a:spcPts val="0"/>
              </a:spcAft>
              <a:buSzPts val="715"/>
              <a:buChar char="○"/>
              <a:defRPr/>
            </a:lvl5pPr>
            <a:lvl6pPr marL="2743200" lvl="5" indent="-3429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0" y="953150"/>
            <a:ext cx="542700" cy="19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 1">
  <p:cSld name="SECTION_HEADER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Consolas"/>
              <a:buChar char="●"/>
              <a:defRPr sz="2500">
                <a:latin typeface="Consolas"/>
                <a:ea typeface="Consolas"/>
                <a:cs typeface="Consolas"/>
                <a:sym typeface="Consola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0" y="923050"/>
            <a:ext cx="548700" cy="2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 1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1587975" y="91300"/>
            <a:ext cx="7244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●"/>
              <a:defRPr sz="2300"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○"/>
              <a:defRPr sz="2300"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■"/>
              <a:defRPr sz="2300"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●"/>
              <a:defRPr sz="2300"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○"/>
              <a:defRPr sz="2300"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■"/>
              <a:defRPr sz="2300"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●"/>
              <a:defRPr sz="2300"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○"/>
              <a:defRPr sz="2300"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Font typeface="Consolas"/>
              <a:buChar char="■"/>
              <a:defRPr sz="2300"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 2">
  <p:cSld name="Leer 2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0" y="4857600"/>
            <a:ext cx="1632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1pPr>
            <a:lvl2pPr lvl="1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2pPr>
            <a:lvl3pPr lvl="2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3pPr>
            <a:lvl4pPr lvl="3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4pPr>
            <a:lvl5pPr lvl="4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5pPr>
            <a:lvl6pPr lvl="5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6pPr>
            <a:lvl7pPr lvl="6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7pPr>
            <a:lvl8pPr lvl="7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8pPr>
            <a:lvl9pPr lvl="8" algn="l" rtl="0">
              <a:lnSpc>
                <a:spcPct val="115000"/>
              </a:lnSpc>
              <a:buSzPts val="1100"/>
              <a:buNone/>
              <a:defRPr sz="700" b="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Herzog August Bibliothek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© Susanne Hübner, Stadt Wolfenbüttel</a:t>
            </a:r>
            <a:endParaRPr i="0" u="none" strike="noStrike" cap="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167594"/>
            <a:ext cx="9144000" cy="3975900"/>
          </a:xfrm>
          <a:prstGeom prst="rect">
            <a:avLst/>
          </a:prstGeom>
          <a:solidFill>
            <a:srgbClr val="DBE6F1"/>
          </a:solidFill>
          <a:ln w="19050" cap="flat" cmpd="sng">
            <a:solidFill>
              <a:srgbClr val="DBE6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861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165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Noto Sans Symbols"/>
              <a:buChar char="○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00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5"/>
              <a:buFont typeface="Noto Sans Symbols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0512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975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74002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715"/>
              <a:buFont typeface="Noto Sans Symbols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096000" y="4686301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925830"/>
            <a:ext cx="9144000" cy="2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960120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590549" y="960120"/>
            <a:ext cx="85536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691680" y="171450"/>
            <a:ext cx="7074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900" b="0" i="0" u="none" strike="noStrike" cap="non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" name="Google Shape;60;p13" descr="Logo-01-00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0550" y="61975"/>
            <a:ext cx="883100" cy="829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cr-d.github.io/" TargetMode="External"/><Relationship Id="rId2" Type="http://schemas.openxmlformats.org/officeDocument/2006/relationships/hyperlink" Target="https://github.com/OCR-D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ocr-d.de" TargetMode="External"/><Relationship Id="rId4" Type="http://schemas.openxmlformats.org/officeDocument/2006/relationships/hyperlink" Target="https://gitter.im/OCR-D/Lobb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cr-d-repo.scc.kit.edu/api/v1/metastore/bagit" TargetMode="External"/><Relationship Id="rId2" Type="http://schemas.openxmlformats.org/officeDocument/2006/relationships/hyperlink" Target="https://ocr-d.github.io/gt/trans_documentation/index.html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edsaqibbukhari/docanaly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ocr-d-modul-2-segmentieru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sseract-ocr/tesserac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VLeipzig/cor-asv-fs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cisocrgroup/cis-ocrd-py" TargetMode="External"/><Relationship Id="rId4" Type="http://schemas.openxmlformats.org/officeDocument/2006/relationships/hyperlink" Target="https://github.com/cisocrgroup/ocrd-postcorrect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reenruirui/OCR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seuretm/ocrd_typegroups_classifi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bugoe/OLA-HD-IMP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2362200" y="2125014"/>
            <a:ext cx="6477000" cy="2060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 dirty="0" smtClean="0"/>
              <a:t>Koordinierte Förderinitiative zur Weiterentwicklung von Verfahren der Optical Character Recognition</a:t>
            </a:r>
            <a:endParaRPr sz="23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100" dirty="0" smtClean="0"/>
              <a:t>Elisabeth Engl</a:t>
            </a:r>
            <a:endParaRPr sz="2100" dirty="0"/>
          </a:p>
        </p:txBody>
      </p:sp>
      <p:sp>
        <p:nvSpPr>
          <p:cNvPr id="174" name="Google Shape;174;p32"/>
          <p:cNvSpPr txBox="1"/>
          <p:nvPr/>
        </p:nvSpPr>
        <p:spPr>
          <a:xfrm>
            <a:off x="513250" y="4739725"/>
            <a:ext cx="14088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FFFFFF"/>
                </a:solidFill>
              </a:rPr>
              <a:t>19.11.2019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dirty="0" smtClean="0"/>
              <a:t>3. Ausblick</a:t>
            </a:r>
            <a:br>
              <a:rPr lang="de" dirty="0" smtClean="0"/>
            </a:br>
            <a:r>
              <a:rPr lang="de" sz="1800" i="1" dirty="0" smtClean="0"/>
              <a:t>Testphase </a:t>
            </a:r>
            <a:r>
              <a:rPr lang="de" sz="1800" i="1" dirty="0"/>
              <a:t>mit Pilotprojekten</a:t>
            </a:r>
            <a:endParaRPr sz="1800" i="1" dirty="0"/>
          </a:p>
        </p:txBody>
      </p:sp>
      <p:sp>
        <p:nvSpPr>
          <p:cNvPr id="457" name="Google Shape;457;p71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Corbel"/>
              <a:buChar char="●"/>
            </a:pPr>
            <a:r>
              <a:rPr lang="de" sz="1500">
                <a:latin typeface="Corbel"/>
                <a:ea typeface="Corbel"/>
                <a:cs typeface="Corbel"/>
                <a:sym typeface="Corbel"/>
              </a:rPr>
              <a:t>Testeinsatz in der Praxis in Pilotbibliotheken, die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rbel"/>
              <a:buChar char="○"/>
            </a:pPr>
            <a:r>
              <a:rPr lang="de" sz="1500">
                <a:latin typeface="Corbel"/>
                <a:ea typeface="Corbel"/>
                <a:cs typeface="Corbel"/>
                <a:sym typeface="Corbel"/>
              </a:rPr>
              <a:t>mit Goobi/Kitodo digitalisieren (2. Säule)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rbel"/>
              <a:buChar char="○"/>
            </a:pPr>
            <a:r>
              <a:rPr lang="de" sz="1500">
                <a:latin typeface="Corbel"/>
                <a:ea typeface="Corbel"/>
                <a:cs typeface="Corbel"/>
                <a:sym typeface="Corbel"/>
              </a:rPr>
              <a:t>mit eigenen Workflows digitalisieren (3. Säule)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rbel"/>
              <a:buChar char="○"/>
            </a:pPr>
            <a:r>
              <a:rPr lang="de" sz="1500">
                <a:latin typeface="Corbel"/>
                <a:ea typeface="Corbel"/>
                <a:cs typeface="Corbel"/>
                <a:sym typeface="Corbel"/>
              </a:rPr>
              <a:t>mit den Materialien der VD16-18 vertraut sind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5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5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37" y="3825325"/>
            <a:ext cx="2956025" cy="13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364" y="3992220"/>
            <a:ext cx="3794925" cy="120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354" y="4049513"/>
            <a:ext cx="1329366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513" y="3082523"/>
            <a:ext cx="2555821" cy="7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5526" y="3188912"/>
            <a:ext cx="1093734" cy="12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0474" y="3387322"/>
            <a:ext cx="1788797" cy="10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" y="3082523"/>
            <a:ext cx="2036957" cy="7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2888" y="2286150"/>
            <a:ext cx="2599800" cy="7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Ihre Aufmerksamkeit!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15000"/>
              </a:lnSpc>
              <a:buNone/>
            </a:pPr>
            <a:r>
              <a:rPr lang="de-DE" sz="1700" b="1" dirty="0" smtClean="0">
                <a:latin typeface="Corbel"/>
                <a:ea typeface="Corbel"/>
                <a:cs typeface="Corbel"/>
                <a:sym typeface="Corbel"/>
              </a:rPr>
              <a:t>OCR-D </a:t>
            </a:r>
            <a:r>
              <a:rPr lang="de-DE" sz="1700" b="1" dirty="0" err="1" smtClean="0">
                <a:latin typeface="Corbel"/>
                <a:ea typeface="Corbel"/>
                <a:cs typeface="Corbel"/>
                <a:sym typeface="Corbel"/>
              </a:rPr>
              <a:t>mitverfolgen</a:t>
            </a:r>
            <a:r>
              <a:rPr lang="de-DE" sz="1700" b="1" dirty="0" smtClean="0">
                <a:latin typeface="Corbel"/>
                <a:ea typeface="Corbel"/>
                <a:cs typeface="Corbel"/>
                <a:sym typeface="Corbel"/>
              </a:rPr>
              <a:t>:</a:t>
            </a:r>
          </a:p>
          <a:p>
            <a:pPr marL="0" lvl="0" indent="0">
              <a:lnSpc>
                <a:spcPct val="115000"/>
              </a:lnSpc>
              <a:buNone/>
            </a:pPr>
            <a:endParaRPr lang="de-DE" sz="1600" dirty="0" smtClean="0">
              <a:latin typeface="Corbel"/>
              <a:ea typeface="Corbel"/>
              <a:cs typeface="Corbel"/>
              <a:sym typeface="Corbel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de-DE" sz="1600" dirty="0" smtClean="0">
                <a:latin typeface="Corbel"/>
                <a:ea typeface="Corbel"/>
                <a:cs typeface="Corbel"/>
                <a:sym typeface="Corbel"/>
              </a:rPr>
              <a:t>Ausprobieren: </a:t>
            </a:r>
            <a:r>
              <a:rPr lang="de-DE" sz="1600" dirty="0" smtClean="0">
                <a:solidFill>
                  <a:srgbClr val="000000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2"/>
              </a:rPr>
              <a:t>https://github.com/OCR-D/</a:t>
            </a:r>
            <a:endParaRPr lang="de-DE" sz="1600" dirty="0" smtClean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de-DE" sz="1600" dirty="0" smtClean="0">
                <a:latin typeface="Corbel"/>
                <a:ea typeface="Corbel"/>
                <a:cs typeface="Corbel"/>
                <a:sym typeface="Corbel"/>
              </a:rPr>
              <a:t>Lernen: </a:t>
            </a:r>
            <a:r>
              <a:rPr lang="de-DE" sz="1600" dirty="0" smtClean="0">
                <a:latin typeface="Corbel"/>
                <a:ea typeface="Corbel"/>
                <a:cs typeface="Corbel"/>
                <a:sym typeface="Corbel"/>
                <a:hlinkClick r:id="rId3"/>
              </a:rPr>
              <a:t>https://ocr-d.github.io</a:t>
            </a:r>
            <a:r>
              <a:rPr lang="de-DE" sz="1600" dirty="0" smtClean="0">
                <a:latin typeface="Corbel"/>
                <a:ea typeface="Corbel"/>
                <a:cs typeface="Corbel"/>
                <a:sym typeface="Corbel"/>
              </a:rPr>
              <a:t>   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de-DE" sz="1600" dirty="0" smtClean="0">
                <a:latin typeface="Corbel"/>
                <a:ea typeface="Corbel"/>
                <a:cs typeface="Corbel"/>
                <a:sym typeface="Corbel"/>
              </a:rPr>
              <a:t>Mitreden: </a:t>
            </a:r>
            <a:r>
              <a:rPr lang="de-DE" sz="1600" u="sng" dirty="0" smtClean="0"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4"/>
              </a:rPr>
              <a:t>https://gitter.im/OCR-D/Lobby</a:t>
            </a:r>
            <a:r>
              <a:rPr lang="de-DE" sz="1600" u="sng" dirty="0" smtClean="0">
                <a:latin typeface="Corbel"/>
                <a:ea typeface="Corbel"/>
                <a:cs typeface="Corbel"/>
                <a:sym typeface="Corbel"/>
              </a:rPr>
              <a:t> 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de-DE" sz="1600" dirty="0" smtClean="0">
                <a:latin typeface="Corbel"/>
                <a:ea typeface="Corbel"/>
                <a:cs typeface="Corbel"/>
                <a:sym typeface="Corbel"/>
              </a:rPr>
              <a:t>Nachlesen: </a:t>
            </a:r>
            <a:r>
              <a:rPr lang="de-DE" sz="1600" dirty="0" smtClean="0">
                <a:solidFill>
                  <a:schemeClr val="tx1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5"/>
              </a:rPr>
              <a:t>https://www.ocr-d.de</a:t>
            </a:r>
            <a:endParaRPr lang="de-DE" sz="1600" dirty="0" smtClean="0">
              <a:solidFill>
                <a:schemeClr val="tx1"/>
              </a:solidFill>
              <a:latin typeface="Corbel"/>
              <a:ea typeface="Corbel"/>
              <a:cs typeface="Corbel"/>
              <a:sym typeface="Corbel"/>
            </a:endParaRPr>
          </a:p>
          <a:p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>
            <a:spLocks noGrp="1"/>
          </p:cNvSpPr>
          <p:nvPr>
            <p:ph type="title"/>
          </p:nvPr>
        </p:nvSpPr>
        <p:spPr>
          <a:xfrm>
            <a:off x="1600200" y="3486150"/>
            <a:ext cx="7315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Zusatzfolien</a:t>
            </a:r>
            <a:endParaRPr dirty="0"/>
          </a:p>
        </p:txBody>
      </p:sp>
      <p:sp>
        <p:nvSpPr>
          <p:cNvPr id="357" name="Google Shape;357;p57"/>
          <p:cNvSpPr txBox="1">
            <a:spLocks noGrp="1"/>
          </p:cNvSpPr>
          <p:nvPr>
            <p:ph type="sldNum" idx="12"/>
          </p:nvPr>
        </p:nvSpPr>
        <p:spPr>
          <a:xfrm>
            <a:off x="0" y="3500438"/>
            <a:ext cx="1447800" cy="49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"/>
          </p:nvPr>
        </p:nvSpPr>
        <p:spPr>
          <a:xfrm>
            <a:off x="1600200" y="4114800"/>
            <a:ext cx="73152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7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00" cy="3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Projektergebnisse in der Praxis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300" dirty="0" err="1" smtClean="0">
                <a:latin typeface="Corbel" pitchFamily="34" charset="0"/>
              </a:rPr>
              <a:t>Dissimination</a:t>
            </a:r>
            <a:r>
              <a:rPr lang="de-DE" sz="2300" dirty="0" smtClean="0">
                <a:latin typeface="Corbel" pitchFamily="34" charset="0"/>
              </a:rPr>
              <a:t> durch 3-Säulen-Konzept:</a:t>
            </a:r>
          </a:p>
          <a:p>
            <a:pPr marL="1028700" lvl="1" indent="-342900">
              <a:spcBef>
                <a:spcPts val="0"/>
              </a:spcBef>
              <a:buFont typeface="+mj-lt"/>
              <a:buAutoNum type="arabicPeriod"/>
            </a:pPr>
            <a:r>
              <a:rPr lang="de" sz="2100" b="1" dirty="0" smtClean="0">
                <a:latin typeface="Corbel" pitchFamily="34" charset="0"/>
              </a:rPr>
              <a:t>Dienstleister</a:t>
            </a:r>
            <a:r>
              <a:rPr lang="de" sz="2100" dirty="0" smtClean="0">
                <a:latin typeface="Corbel" pitchFamily="34" charset="0"/>
              </a:rPr>
              <a:t>: Aufgabe der Text- und Strukturerkennung meist an kommerzielle Anbieter ausgelagert</a:t>
            </a:r>
          </a:p>
          <a:p>
            <a:pPr marL="1028700" lvl="1" indent="-342900">
              <a:spcBef>
                <a:spcPts val="0"/>
              </a:spcBef>
              <a:buFont typeface="+mj-lt"/>
              <a:buAutoNum type="arabicPeriod"/>
            </a:pPr>
            <a:r>
              <a:rPr lang="de" sz="2100" b="1" dirty="0" smtClean="0">
                <a:latin typeface="Corbel" pitchFamily="34" charset="0"/>
              </a:rPr>
              <a:t>standardisierte Workflows</a:t>
            </a:r>
            <a:r>
              <a:rPr lang="de" sz="2100" dirty="0" smtClean="0">
                <a:latin typeface="Corbel" pitchFamily="34" charset="0"/>
              </a:rPr>
              <a:t>: In-house Digitalisierung unter Verwendung allgemein verfügbarer Softwarelösungen</a:t>
            </a:r>
          </a:p>
          <a:p>
            <a:pPr marL="1028700" lvl="1" indent="-342900">
              <a:spcBef>
                <a:spcPts val="0"/>
              </a:spcBef>
              <a:buFont typeface="+mj-lt"/>
              <a:buAutoNum type="arabicPeriod"/>
            </a:pPr>
            <a:r>
              <a:rPr lang="de" sz="2100" b="1" dirty="0" smtClean="0">
                <a:latin typeface="Corbel" pitchFamily="34" charset="0"/>
              </a:rPr>
              <a:t>Eigenentwicklung</a:t>
            </a:r>
            <a:r>
              <a:rPr lang="de" sz="2100" dirty="0" smtClean="0">
                <a:latin typeface="Corbel" pitchFamily="34" charset="0"/>
              </a:rPr>
              <a:t>: In-house Digitalisierung unter Verwendung einrichtungsspezifischer Workflows (Software oder Kooperationen)</a:t>
            </a:r>
          </a:p>
          <a:p>
            <a:r>
              <a:rPr lang="de" sz="2300" dirty="0" smtClean="0">
                <a:latin typeface="Corbel" pitchFamily="34" charset="0"/>
              </a:rPr>
              <a:t>Aktualisierung der DFG-Praxisregeln „Digitalisierung“</a:t>
            </a:r>
          </a:p>
          <a:p>
            <a:pPr marL="1028700" lvl="1" indent="-342900">
              <a:spcBef>
                <a:spcPts val="0"/>
              </a:spcBef>
              <a:buNone/>
            </a:pPr>
            <a:endParaRPr lang="de" sz="1900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fld id="{75FA0C9D-8B13-49F9-8825-7AA7C5479969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OCR-D-Specification (spec)</a:t>
            </a:r>
            <a:br>
              <a:rPr lang="de"/>
            </a:br>
            <a:r>
              <a:rPr lang="de" sz="1400">
                <a:latin typeface="Calibri"/>
                <a:ea typeface="Calibri"/>
                <a:cs typeface="Calibri"/>
                <a:sym typeface="Calibri"/>
              </a:rPr>
              <a:t>https://ocr-d.github.io/</a:t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r="1078" b="29153"/>
          <a:stretch/>
        </p:blipFill>
        <p:spPr>
          <a:xfrm>
            <a:off x="543600" y="1204225"/>
            <a:ext cx="8141150" cy="36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Ground</a:t>
            </a:r>
            <a:r>
              <a:rPr lang="de-DE" dirty="0" smtClean="0"/>
              <a:t> </a:t>
            </a:r>
            <a:r>
              <a:rPr lang="de-DE" dirty="0" err="1" smtClean="0"/>
              <a:t>Truth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de-DE" dirty="0" smtClean="0">
                <a:latin typeface="Corbel" pitchFamily="34" charset="0"/>
              </a:rPr>
              <a:t>Für Entwicklung, Training und Evaluation der Tools und Methoden stellt das OCR-D-Koordinierungsprojekt bereit:</a:t>
            </a:r>
          </a:p>
          <a:p>
            <a:r>
              <a:rPr lang="de-DE" dirty="0" smtClean="0">
                <a:latin typeface="Corbel" pitchFamily="34" charset="0"/>
              </a:rPr>
              <a:t>Umfassende </a:t>
            </a:r>
            <a:r>
              <a:rPr lang="de-DE" dirty="0" smtClean="0">
                <a:latin typeface="Corbel" pitchFamily="34" charset="0"/>
                <a:hlinkClick r:id="rId2"/>
              </a:rPr>
              <a:t>Transkriptionsrichtlinien</a:t>
            </a:r>
            <a:endParaRPr lang="de-DE" dirty="0" smtClean="0">
              <a:latin typeface="Corbel" pitchFamily="34" charset="0"/>
            </a:endParaRPr>
          </a:p>
          <a:p>
            <a:r>
              <a:rPr lang="de-DE" dirty="0" smtClean="0">
                <a:latin typeface="Corbel" pitchFamily="34" charset="0"/>
              </a:rPr>
              <a:t>Ca. 60 vollständige Bände aus dem 16.–19. Jhd.</a:t>
            </a:r>
          </a:p>
          <a:p>
            <a:r>
              <a:rPr lang="de-DE" dirty="0" smtClean="0">
                <a:latin typeface="Corbel" pitchFamily="34" charset="0"/>
              </a:rPr>
              <a:t>Spezialkorpora mit</a:t>
            </a:r>
          </a:p>
          <a:p>
            <a:pPr lvl="1"/>
            <a:r>
              <a:rPr lang="de-DE" dirty="0" smtClean="0">
                <a:latin typeface="Corbel" pitchFamily="34" charset="0"/>
              </a:rPr>
              <a:t>Schmutziger OCR</a:t>
            </a:r>
          </a:p>
          <a:p>
            <a:pPr lvl="1"/>
            <a:r>
              <a:rPr lang="de-DE" dirty="0" smtClean="0">
                <a:latin typeface="Corbel" pitchFamily="34" charset="0"/>
              </a:rPr>
              <a:t>Schwierigen Bildern</a:t>
            </a:r>
          </a:p>
          <a:p>
            <a:r>
              <a:rPr lang="de-DE" dirty="0" smtClean="0">
                <a:latin typeface="Corbel" pitchFamily="34" charset="0"/>
              </a:rPr>
              <a:t>Struktur GT</a:t>
            </a:r>
          </a:p>
          <a:p>
            <a:pPr>
              <a:buNone/>
            </a:pPr>
            <a:r>
              <a:rPr lang="de-DE" dirty="0" smtClean="0">
                <a:latin typeface="Corbel" pitchFamily="34" charset="0"/>
              </a:rPr>
              <a:t>Die GT Daten sind unter einer offenen Lizenz frei verfügbar</a:t>
            </a:r>
          </a:p>
          <a:p>
            <a:pPr>
              <a:buNone/>
            </a:pPr>
            <a:r>
              <a:rPr lang="de-DE" dirty="0" smtClean="0">
                <a:latin typeface="Corbel" pitchFamily="34" charset="0"/>
                <a:hlinkClick r:id="rId3"/>
              </a:rPr>
              <a:t>https://</a:t>
            </a:r>
            <a:r>
              <a:rPr lang="de-DE" dirty="0" smtClean="0">
                <a:latin typeface="Corbel" pitchFamily="34" charset="0"/>
                <a:hlinkClick r:id="rId3"/>
              </a:rPr>
              <a:t>ocr-d-repo.scc.kit.edu/api/v1/metastore/bagit</a:t>
            </a:r>
            <a:r>
              <a:rPr lang="de-DE" dirty="0" smtClean="0">
                <a:latin typeface="Corbel" pitchFamily="34" charset="0"/>
              </a:rPr>
              <a:t> </a:t>
            </a:r>
          </a:p>
          <a:p>
            <a:pPr>
              <a:buNone/>
            </a:pPr>
            <a:endParaRPr lang="de-DE" dirty="0" smtClean="0">
              <a:latin typeface="Corbe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>
            <a:spLocks noGrp="1"/>
          </p:cNvSpPr>
          <p:nvPr>
            <p:ph type="title"/>
          </p:nvPr>
        </p:nvSpPr>
        <p:spPr>
          <a:xfrm>
            <a:off x="1600200" y="3486150"/>
            <a:ext cx="7315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Modulprojekte</a:t>
            </a:r>
            <a:endParaRPr dirty="0"/>
          </a:p>
        </p:txBody>
      </p:sp>
      <p:sp>
        <p:nvSpPr>
          <p:cNvPr id="357" name="Google Shape;357;p57"/>
          <p:cNvSpPr txBox="1">
            <a:spLocks noGrp="1"/>
          </p:cNvSpPr>
          <p:nvPr>
            <p:ph type="sldNum" idx="12"/>
          </p:nvPr>
        </p:nvSpPr>
        <p:spPr>
          <a:xfrm>
            <a:off x="0" y="3500438"/>
            <a:ext cx="1447800" cy="49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"/>
          </p:nvPr>
        </p:nvSpPr>
        <p:spPr>
          <a:xfrm>
            <a:off x="1600200" y="4114800"/>
            <a:ext cx="73152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7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00" cy="3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Modulprojekte</a:t>
            </a:r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 dirty="0">
                <a:latin typeface="Corbel"/>
                <a:ea typeface="Corbel"/>
                <a:cs typeface="Corbel"/>
                <a:sym typeface="Corbel"/>
              </a:rPr>
              <a:t>Modul 1: Bildvorverarbeitung</a:t>
            </a:r>
            <a:endParaRPr sz="1700" b="1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 i="1" dirty="0">
                <a:latin typeface="Corbel"/>
                <a:ea typeface="Corbel"/>
                <a:cs typeface="Corbel"/>
                <a:sym typeface="Corbel"/>
              </a:rPr>
              <a:t>optimale Vorbereitung der Bilddigitalisate für den Erkennungsprozess</a:t>
            </a:r>
            <a:endParaRPr sz="1500" i="1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Projekt: 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Corbel"/>
              <a:buChar char="●"/>
            </a:pPr>
            <a:r>
              <a:rPr lang="de" sz="1500" b="1" dirty="0">
                <a:latin typeface="Corbel"/>
                <a:ea typeface="Corbel"/>
                <a:cs typeface="Corbel"/>
                <a:sym typeface="Corbel"/>
              </a:rPr>
              <a:t>Skalierbare Verfahren der Text- und Strukturerkennung für die Volltextdigitalisierung historischer Drucke: Bildoptimierung</a:t>
            </a:r>
            <a:br>
              <a:rPr lang="de" sz="1500" b="1" dirty="0"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 dirty="0">
                <a:latin typeface="Corbel"/>
                <a:ea typeface="Corbel"/>
                <a:cs typeface="Corbel"/>
                <a:sym typeface="Corbel"/>
              </a:rPr>
              <a:t>Deutsches Forschungszentrum für Künstliche Intelligenz (DFKI)</a:t>
            </a:r>
            <a:endParaRPr sz="1300" i="1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i="1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i="1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i="1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6" name="Google Shape;366;p58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Modulprojekte</a:t>
            </a:r>
            <a:endParaRPr/>
          </a:p>
        </p:txBody>
      </p:sp>
      <p:sp>
        <p:nvSpPr>
          <p:cNvPr id="372" name="Google Shape;372;p59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Modul 2: Layouterkennung</a:t>
            </a:r>
            <a:endParaRPr sz="17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Erfassung der 1) Struktur der Dokumente, 2) Lokalisierung des Texts</a:t>
            </a:r>
            <a:endParaRPr sz="15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Projekte: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Skalierbare Verfahren der Text- und Strukturerkennung für die Volltextdigitalisierung historischer Drucke: Layouterkennung</a:t>
            </a:r>
            <a:b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DFKI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https://github.com/syedsaqibbukhari/docanalysis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Weiterentwicklung eines semi-automatischen Open-Source-Tools zur Layout-Analyse und Regionen-Extraktion und -Klassifikation (LAREX) von frühen Buchdrucken</a:t>
            </a:r>
            <a:b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Julius-Maximilians-Universität Würzburg, Institut für Informatik: Lehrstuhl für Künstliche Intelligenz und angewandte Informatik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https://github.com/ocr-d-modul-2-segmentierung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3" name="Google Shape;373;p59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Modulprojekte</a:t>
            </a:r>
            <a:endParaRPr/>
          </a:p>
        </p:txBody>
      </p:sp>
      <p:sp>
        <p:nvSpPr>
          <p:cNvPr id="379" name="Google Shape;379;p60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Modul 3: Textoptimierung</a:t>
            </a:r>
            <a:endParaRPr sz="17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Reduzierung der Texterkennungsfehler durch Optimierten Einsatz von OCR-Verfahren</a:t>
            </a:r>
            <a:endParaRPr sz="15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Projekte: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Optimierter Einsatz von OCR-Verfahren – Tesseract als Komponente im OCR-D-Workflow</a:t>
            </a:r>
            <a:b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Universität Mannheim, Universitätsbibliothek Mannheim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http://github.com/tesseract-ocr/tesseract/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0" name="Google Shape;380;p60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rbel"/>
              <a:buAutoNum type="arabicPeriod"/>
            </a:pPr>
            <a:r>
              <a:rPr lang="de" sz="1900" dirty="0" smtClean="0">
                <a:latin typeface="Corbel"/>
                <a:ea typeface="Corbel"/>
                <a:cs typeface="Corbel"/>
                <a:sym typeface="Corbel"/>
              </a:rPr>
              <a:t>Die Ziele von OCR-D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rbel"/>
              <a:buAutoNum type="arabicPeriod"/>
            </a:pPr>
            <a:r>
              <a:rPr lang="de-DE" sz="1900" dirty="0" smtClean="0">
                <a:latin typeface="Corbel"/>
                <a:ea typeface="Corbel"/>
                <a:cs typeface="Corbel"/>
                <a:sym typeface="Corbel"/>
              </a:rPr>
              <a:t>Projektbeteiligte</a:t>
            </a:r>
            <a:r>
              <a:rPr lang="de-D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de-DE" sz="1900" dirty="0" smtClean="0">
                <a:latin typeface="Corbel"/>
                <a:ea typeface="Corbel"/>
                <a:cs typeface="Corbel"/>
                <a:sym typeface="Corbel"/>
              </a:rPr>
              <a:t>und </a:t>
            </a:r>
            <a:r>
              <a:rPr lang="de" sz="1900" dirty="0" smtClean="0">
                <a:latin typeface="Corbel"/>
                <a:ea typeface="Corbel"/>
                <a:cs typeface="Corbel"/>
                <a:sym typeface="Corbel"/>
              </a:rPr>
              <a:t>Stand der Arbeiten 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orbel"/>
              <a:buAutoNum type="arabicPeriod"/>
            </a:pPr>
            <a:r>
              <a:rPr lang="de" sz="1900" dirty="0" smtClean="0">
                <a:latin typeface="Corbel"/>
                <a:ea typeface="Corbel"/>
                <a:cs typeface="Corbel"/>
                <a:sym typeface="Corbel"/>
              </a:rPr>
              <a:t>Ausblick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Modulprojekte</a:t>
            </a:r>
            <a:endParaRPr/>
          </a:p>
        </p:txBody>
      </p:sp>
      <p:sp>
        <p:nvSpPr>
          <p:cNvPr id="386" name="Google Shape;386;p61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Modul 3: Textoptimierung</a:t>
            </a:r>
            <a:endParaRPr sz="17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Reduzierung der Texterkennungsfehler durch Optimierten Einsatz von Nachkorrektur</a:t>
            </a:r>
            <a:endParaRPr sz="15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Projekte: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NN/FST – Unsupervised OCR-Postcorrection based on Neural Networks and Finite-state Transducers</a:t>
            </a:r>
            <a:b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Universität Leipzig,  Institut für Informatik: Abteilung Automatische Sprachverarbeitung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https://github.com/ASVLeipzig/cor-asv-fst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Automatische Nachkorrektur historischer OCR-erfasster Drucke mit integrierter optionaler interaktiver Korrektur</a:t>
            </a:r>
            <a:b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Ludwig-Maximilians-Universität München, Centrum für Informations- und Sprachverarbeitung (CIS)</a:t>
            </a: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https://github.com/cisocrgroup/ocrd-postcorrection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,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5"/>
              </a:rPr>
              <a:t> https://github.com/cisocrgroup/cis-ocrd-py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7" name="Google Shape;387;p61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Modulprojekte</a:t>
            </a:r>
            <a:endParaRPr/>
          </a:p>
        </p:txBody>
      </p:sp>
      <p:sp>
        <p:nvSpPr>
          <p:cNvPr id="393" name="Google Shape;393;p62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Modul 4: Modelltraining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Erstellung spezifischer OCR-Modelle für historische Daten, Trainingsinfrastruktur, Mikrotypographisches Formeninventar, Modellrepositorium</a:t>
            </a:r>
            <a:endParaRPr sz="15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Projekt: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Entwicklung eines Modellrepositoriums und einer Automatischen Schriftarterkennung für OCR-D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b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Universität Leipzig, Institut für Informatik: Lehrstuhl für Digital Humanities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Friedrich-Alexander-Universität Erlangen-Nürnberg, Department Informatik: Lehrstuhl für Informatik 5: Mustererkennung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Johannes Gutenberg-Universität Mainz, Gutenberg-Institut für Weltliteratur und schriftorientierte Medien: Abteilung Buchwissenschaft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https://github.com/Doreenruirui/OCRD</a:t>
            </a:r>
            <a:r>
              <a:rPr lang="de">
                <a:solidFill>
                  <a:srgbClr val="000000"/>
                </a:solidFill>
              </a:rPr>
              <a:t> 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https://github.com/seuretm/ocrd_typegroups_classifier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4" name="Google Shape;394;p62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000000"/>
                </a:solidFill>
              </a:rPr>
              <a:t>3. Modulprojekte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0" name="Google Shape;400;p63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7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Modul 5: Langzeitarchivierung und Persistenz</a:t>
            </a:r>
            <a:br>
              <a:rPr lang="de" sz="17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Sicherstellung der nachhaltigen Verfügbarkeit der Volltexte</a:t>
            </a:r>
            <a:endParaRPr sz="15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Projekt: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●"/>
            </a:pP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OLA-HD – Ein OCR-D-Langzeitarchiv für historische Drucke</a:t>
            </a:r>
            <a:b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Georg-August-Universität Göttingen, Niedersächsische Staats- und Universitätsbibliothek</a:t>
            </a:r>
            <a:b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de" sz="13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Gesellschaft für Wissenschaftliche Datenverarbeitung mbH Göttingen</a:t>
            </a:r>
            <a:endParaRPr sz="1300" i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GitHub: </a:t>
            </a:r>
            <a:r>
              <a:rPr lang="de" sz="1500" u="sng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https://github.com/subugoe/OLA-HD-IMPL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1" name="Google Shape;401;p63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3. Modulprojekte</a:t>
            </a:r>
            <a:endParaRPr/>
          </a:p>
        </p:txBody>
      </p:sp>
      <p:sp>
        <p:nvSpPr>
          <p:cNvPr id="407" name="Google Shape;407;p64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 b="1">
                <a:latin typeface="Corbel"/>
                <a:ea typeface="Corbel"/>
                <a:cs typeface="Corbel"/>
                <a:sym typeface="Corbel"/>
              </a:rPr>
              <a:t>Modul 6: Qualitätssicherung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de" sz="1500" b="1">
                <a:latin typeface="Corbel"/>
                <a:ea typeface="Corbel"/>
                <a:cs typeface="Corbel"/>
                <a:sym typeface="Corbel"/>
              </a:rPr>
            </a:br>
            <a:r>
              <a:rPr lang="de" sz="1500" i="1">
                <a:latin typeface="Corbel"/>
                <a:ea typeface="Corbel"/>
                <a:cs typeface="Corbel"/>
                <a:sym typeface="Corbel"/>
              </a:rPr>
              <a:t>(Ground-Truth-freie) Evaluierung der einzelnen Verarbeitungsschritte</a:t>
            </a:r>
            <a:endParaRPr sz="1500" i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Ziel:</a:t>
            </a:r>
            <a:endParaRPr sz="15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latin typeface="Corbel"/>
                <a:ea typeface="Corbel"/>
                <a:cs typeface="Corbel"/>
                <a:sym typeface="Corbel"/>
              </a:rPr>
              <a:t>“Die erwarteten Entwicklungen in diesem Modul haben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zwei Dimensionen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: Zum einen sollen Metriken zur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Qualitätseinschätzung ohne dokumentspezifische Ground-Truth-Daten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 konzipiert werden. Zum anderen sind Verfahren zu entwickeln, die die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Qualitätsmessung 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auf Basis dieser Metriken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prozessfähig 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machen und deren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automatische Erhebung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 ermöglichen.</a:t>
            </a:r>
            <a:br>
              <a:rPr lang="de" sz="1500">
                <a:latin typeface="Corbel"/>
                <a:ea typeface="Corbel"/>
                <a:cs typeface="Corbel"/>
                <a:sym typeface="Corbel"/>
              </a:rPr>
            </a:br>
            <a:r>
              <a:rPr lang="de" sz="1500">
                <a:latin typeface="Corbel"/>
                <a:ea typeface="Corbel"/>
                <a:cs typeface="Corbel"/>
                <a:sym typeface="Corbel"/>
              </a:rPr>
              <a:t>[Die Qualitätssicherung umfasst folgende]... Ebenen Vorverarbeitung, Layoutanalyse, Volltexterstellung und Textoptimierung. Neben der Evaluierung der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Teilergebnisse 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soll auch deren Verrechnung zu einem </a:t>
            </a:r>
            <a:r>
              <a:rPr lang="de" sz="1500" b="1">
                <a:latin typeface="Corbel"/>
                <a:ea typeface="Corbel"/>
                <a:cs typeface="Corbel"/>
                <a:sym typeface="Corbel"/>
              </a:rPr>
              <a:t>Gesamtergebnis </a:t>
            </a:r>
            <a:r>
              <a:rPr lang="de" sz="1500">
                <a:latin typeface="Corbel"/>
                <a:ea typeface="Corbel"/>
                <a:cs typeface="Corbel"/>
                <a:sym typeface="Corbel"/>
              </a:rPr>
              <a:t>realisiert werden.”</a:t>
            </a:r>
            <a:endParaRPr sz="150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4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body" idx="4294967295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700" b="1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700" b="1"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2289975" y="4742600"/>
            <a:ext cx="11238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>
                <a:latin typeface="Corbel"/>
                <a:ea typeface="Corbel"/>
                <a:cs typeface="Corbel"/>
                <a:sym typeface="Corbel"/>
              </a:rPr>
              <a:t>*gerundete Werte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" name="Google Shape;190;p34"/>
          <p:cNvSpPr txBox="1">
            <a:spLocks noGrp="1"/>
          </p:cNvSpPr>
          <p:nvPr>
            <p:ph type="sldNum" idx="12"/>
          </p:nvPr>
        </p:nvSpPr>
        <p:spPr>
          <a:xfrm>
            <a:off x="0" y="4857600"/>
            <a:ext cx="1632900" cy="28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700" b="0" dirty="0">
                <a:solidFill>
                  <a:srgbClr val="000000"/>
                </a:solidFill>
              </a:rPr>
              <a:t>Herzog August Bibliothek</a:t>
            </a:r>
            <a:endParaRPr sz="700" b="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700" b="0" dirty="0">
                <a:solidFill>
                  <a:srgbClr val="000000"/>
                </a:solidFill>
              </a:rPr>
              <a:t>© Susanne Hübner, Stadt Wolfenbüttel</a:t>
            </a:r>
            <a:endParaRPr sz="700" b="0" dirty="0">
              <a:solidFill>
                <a:srgbClr val="000000"/>
              </a:solidFill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title" idx="4294967295"/>
          </p:nvPr>
        </p:nvSpPr>
        <p:spPr>
          <a:xfrm>
            <a:off x="287649" y="171450"/>
            <a:ext cx="84783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700"/>
              </a:spcBef>
            </a:pPr>
            <a:r>
              <a:rPr lang="de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Verzeichnisse der im deutschen Sprachraum erschienenen Drucke des </a:t>
            </a:r>
            <a:r>
              <a:rPr lang="de" sz="24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16</a:t>
            </a:r>
            <a:r>
              <a:rPr lang="de-DE" sz="2400" b="1" dirty="0" smtClean="0">
                <a:ea typeface="Corbel"/>
              </a:rPr>
              <a:t>.</a:t>
            </a:r>
            <a:r>
              <a:rPr lang="de-DE" sz="2400" b="1" dirty="0" smtClean="0"/>
              <a:t>–</a:t>
            </a:r>
            <a:r>
              <a:rPr lang="de" sz="24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18</a:t>
            </a:r>
            <a:r>
              <a:rPr lang="de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 Jh. (VD)</a:t>
            </a:r>
            <a:endParaRPr sz="2400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xmlns="" val="113408886"/>
              </p:ext>
            </p:extLst>
          </p:nvPr>
        </p:nvGraphicFramePr>
        <p:xfrm>
          <a:off x="1037967" y="1519881"/>
          <a:ext cx="7401697" cy="72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xmlns="" val="398715429"/>
              </p:ext>
            </p:extLst>
          </p:nvPr>
        </p:nvGraphicFramePr>
        <p:xfrm>
          <a:off x="1186247" y="2323289"/>
          <a:ext cx="6857881" cy="2359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DFG-Workshop 2014: </a:t>
            </a:r>
            <a:r>
              <a:rPr lang="de" sz="15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Verfahren zur Verbesserung von OCR-Ergebnissen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kommt zu folgenden Erkenntnissen: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1. Notwendigkeit des Auf- und Ausbaus sowie freier Zugang zu historischen Textkorpora und lexikalischen Ressourcen zum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Training von vorhandener 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Software zur Texterkennung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2. Weiterentwicklung von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Nachkorrekturanwendungen</a:t>
            </a:r>
            <a:endParaRPr sz="15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3.Weiterentwicklung von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Open-Source-OCR-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Engines zur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Verbesserung der Textgenauigkeit</a:t>
            </a:r>
            <a:endParaRPr sz="15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4.der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gesamte Workflow der Volltextgenerierung mit OCR im Blick, 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um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Standards, 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Verfahren zur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Langzeitarchivierung </a:t>
            </a: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sowie persistente Adressierung zu entwickeln</a:t>
            </a:r>
            <a:endParaRPr sz="15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5.Services, Standards, interoperable Datenfomate zur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Verbesserung des Zugriff auf Volltexte</a:t>
            </a:r>
            <a:endParaRPr sz="15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6.Eine </a:t>
            </a:r>
            <a:r>
              <a:rPr lang="de" sz="1500" b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koordinierte Fördermaßnahme der DFG ist notwendig.</a:t>
            </a:r>
            <a:endParaRPr sz="1500" b="1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Hintergrund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240030" algn="ctr">
              <a:buClr>
                <a:schemeClr val="dk1"/>
              </a:buClr>
              <a:buSzPts val="1100"/>
              <a:buNone/>
            </a:pPr>
            <a:r>
              <a:rPr lang="de" sz="1700" b="1" dirty="0">
                <a:latin typeface="Corbel"/>
                <a:ea typeface="Corbel"/>
                <a:cs typeface="Corbel"/>
                <a:sym typeface="Corbel"/>
              </a:rPr>
              <a:t>Hauptziel von OCR-D ist die konzeptionelle Vorbereitung der Transformation der </a:t>
            </a:r>
            <a:r>
              <a:rPr lang="de" sz="1700" b="1" dirty="0">
                <a:latin typeface="Corbel" pitchFamily="34" charset="0"/>
                <a:ea typeface="Corbel"/>
                <a:cs typeface="Corbel"/>
                <a:sym typeface="Corbel"/>
              </a:rPr>
              <a:t>VD-Drucke (</a:t>
            </a:r>
            <a:r>
              <a:rPr lang="de" sz="1700" b="1" dirty="0" smtClean="0">
                <a:latin typeface="Corbel" pitchFamily="34" charset="0"/>
                <a:ea typeface="Corbel"/>
                <a:cs typeface="Corbel"/>
                <a:sym typeface="Corbel"/>
              </a:rPr>
              <a:t>16.</a:t>
            </a:r>
            <a:r>
              <a:rPr lang="de-DE" sz="1700" b="1" dirty="0" smtClean="0">
                <a:latin typeface="Corbel" pitchFamily="34" charset="0"/>
              </a:rPr>
              <a:t>–</a:t>
            </a:r>
            <a:r>
              <a:rPr lang="de" sz="1700" b="1" dirty="0" smtClean="0">
                <a:latin typeface="Corbel" pitchFamily="34" charset="0"/>
                <a:ea typeface="Corbel"/>
                <a:cs typeface="Corbel"/>
                <a:sym typeface="Corbel"/>
              </a:rPr>
              <a:t>19</a:t>
            </a:r>
            <a:r>
              <a:rPr lang="de" sz="1700" b="1" dirty="0">
                <a:latin typeface="Corbel" pitchFamily="34" charset="0"/>
                <a:ea typeface="Corbel"/>
                <a:cs typeface="Corbel"/>
                <a:sym typeface="Corbel"/>
              </a:rPr>
              <a:t>. </a:t>
            </a:r>
            <a:r>
              <a:rPr lang="de" sz="1700" b="1" dirty="0">
                <a:latin typeface="Corbel"/>
                <a:ea typeface="Corbel"/>
                <a:cs typeface="Corbel"/>
                <a:sym typeface="Corbel"/>
              </a:rPr>
              <a:t>Jh.) in maschinenlesbare Form.</a:t>
            </a:r>
            <a:endParaRPr sz="1700" b="1" dirty="0">
              <a:latin typeface="Corbel"/>
              <a:ea typeface="Corbel"/>
              <a:cs typeface="Corbel"/>
              <a:sym typeface="Corbel"/>
            </a:endParaRPr>
          </a:p>
          <a:p>
            <a:pPr marL="320040" lvl="0" indent="-24003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Erstellung von Ground Truth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Erarbeitung von Standards hinsichtlich Metadaten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Weiterentwicklung der Optical Layout Recognition (OLR)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Analyse vorhandener Tools, auch zur Nachkorrektur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Entwicklung von technischer Dokumentation, Schnittstellen, Spezifikationen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Erstellung eines Workflows zur Massenvolltextdigitalisierung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die Erstellung von Verfahren der Qualitätssicherung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320040" lvl="0" indent="-24003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9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de" dirty="0" smtClean="0"/>
              <a:t>Die Ziele von OCR-D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" dirty="0" smtClean="0"/>
              <a:t>2. Projektbeteiligte </a:t>
            </a:r>
            <a:r>
              <a:rPr lang="de-DE" sz="2400" dirty="0" smtClean="0">
                <a:latin typeface="Corbel"/>
                <a:ea typeface="Corbel"/>
                <a:cs typeface="Corbel"/>
                <a:sym typeface="Corbel"/>
              </a:rPr>
              <a:t>und </a:t>
            </a:r>
            <a:r>
              <a:rPr lang="de" sz="2400" dirty="0" smtClean="0">
                <a:latin typeface="Corbel"/>
                <a:ea typeface="Corbel"/>
                <a:cs typeface="Corbel"/>
                <a:sym typeface="Corbel"/>
              </a:rPr>
              <a:t>Stand der Arbeiten </a:t>
            </a:r>
            <a:endParaRPr dirty="0"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35" y="1784000"/>
            <a:ext cx="2635701" cy="54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075" y="3825325"/>
            <a:ext cx="2956025" cy="13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626" y="3992220"/>
            <a:ext cx="3794925" cy="120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700" y="1200150"/>
            <a:ext cx="1961841" cy="9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700" y="3459201"/>
            <a:ext cx="1469574" cy="3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6224" y="2633203"/>
            <a:ext cx="2656776" cy="5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700" y="2437974"/>
            <a:ext cx="3794915" cy="7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6175" y="3855376"/>
            <a:ext cx="2337633" cy="9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11">
            <a:alphaModFix/>
          </a:blip>
          <a:srcRect l="8604" t="24815" r="20463" b="14659"/>
          <a:stretch/>
        </p:blipFill>
        <p:spPr>
          <a:xfrm>
            <a:off x="5469473" y="3201625"/>
            <a:ext cx="1934176" cy="11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8500" y="2984377"/>
            <a:ext cx="1054800" cy="10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85450" y="1346232"/>
            <a:ext cx="207864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79492" y="2910366"/>
            <a:ext cx="207413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16017" y="1200150"/>
            <a:ext cx="1329366" cy="10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" dirty="0"/>
              <a:t>2. </a:t>
            </a:r>
            <a:r>
              <a:rPr lang="de" dirty="0" smtClean="0"/>
              <a:t>Projektbeteiligte </a:t>
            </a:r>
            <a:r>
              <a:rPr lang="de-DE" sz="2400" dirty="0" smtClean="0">
                <a:latin typeface="Corbel"/>
                <a:ea typeface="Corbel"/>
                <a:cs typeface="Corbel"/>
                <a:sym typeface="Corbel"/>
              </a:rPr>
              <a:t>und </a:t>
            </a:r>
            <a:r>
              <a:rPr lang="de" sz="2400" dirty="0" smtClean="0">
                <a:latin typeface="Corbel"/>
                <a:ea typeface="Corbel"/>
                <a:cs typeface="Corbel"/>
                <a:sym typeface="Corbel"/>
              </a:rPr>
              <a:t>Stand der Arbeiten </a:t>
            </a:r>
            <a:r>
              <a:rPr lang="de" dirty="0" smtClean="0"/>
              <a:t/>
            </a:r>
            <a:br>
              <a:rPr lang="de" dirty="0" smtClean="0"/>
            </a:br>
            <a:r>
              <a:rPr lang="de-DE" sz="1800" i="1" dirty="0" smtClean="0">
                <a:latin typeface="Corbel"/>
                <a:sym typeface="Corbel"/>
              </a:rPr>
              <a:t>D</a:t>
            </a:r>
            <a:r>
              <a:rPr lang="de-DE" sz="1800" i="1" dirty="0" smtClean="0">
                <a:latin typeface="Corbel"/>
                <a:ea typeface="Corbel"/>
                <a:cs typeface="Corbel"/>
                <a:sym typeface="Corbel"/>
              </a:rPr>
              <a:t>as Koordinierungsprojekt</a:t>
            </a:r>
            <a:endParaRPr dirty="0"/>
          </a:p>
        </p:txBody>
      </p:sp>
      <p:sp>
        <p:nvSpPr>
          <p:cNvPr id="278" name="Google Shape;278;p45"/>
          <p:cNvSpPr txBox="1">
            <a:spLocks noGrp="1"/>
          </p:cNvSpPr>
          <p:nvPr>
            <p:ph type="body" idx="1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Corbel"/>
              <a:buChar char="●"/>
            </a:pPr>
            <a:r>
              <a:rPr lang="de" sz="1500" dirty="0" smtClean="0">
                <a:latin typeface="Corbel"/>
                <a:ea typeface="Corbel"/>
                <a:cs typeface="Corbel"/>
                <a:sym typeface="Corbel"/>
              </a:rPr>
              <a:t>Koordination </a:t>
            </a: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der Kommunikation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Spezifizieren der technischen Anforderungen der Modulprojekte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Austauschformate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Interfaces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Best Practices Software-Entwicklung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rbel"/>
              <a:buChar char="●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Implementierung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Softwarebibliothek zur einfachen Implementierung der Anforderungen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Validierung von Formaten und Interfaces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von existierenden Tools (ocropy, kraken, OLENA …)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rbel"/>
              <a:buChar char="○"/>
            </a:pPr>
            <a:r>
              <a:rPr lang="de" sz="1500" dirty="0">
                <a:latin typeface="Corbel"/>
                <a:ea typeface="Corbel"/>
                <a:cs typeface="Corbel"/>
                <a:sym typeface="Corbel"/>
              </a:rPr>
              <a:t>Werkzeuge für verwandte Anwendungen (tocrify, page-xml-cropper, mollusc…)</a:t>
            </a:r>
            <a:endParaRPr sz="15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9" name="Google Shape;279;p45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" dirty="0"/>
              <a:t>2. </a:t>
            </a:r>
            <a:r>
              <a:rPr lang="de" dirty="0" smtClean="0"/>
              <a:t>Projektbeteiligte </a:t>
            </a:r>
            <a:r>
              <a:rPr lang="de-DE" sz="2400" dirty="0" smtClean="0">
                <a:latin typeface="Corbel"/>
                <a:ea typeface="Corbel"/>
                <a:cs typeface="Corbel"/>
                <a:sym typeface="Corbel"/>
              </a:rPr>
              <a:t>und </a:t>
            </a:r>
            <a:r>
              <a:rPr lang="de" sz="2400" dirty="0" smtClean="0">
                <a:latin typeface="Corbel"/>
                <a:ea typeface="Corbel"/>
                <a:cs typeface="Corbel"/>
                <a:sym typeface="Corbel"/>
              </a:rPr>
              <a:t>Stand der Arbeiten </a:t>
            </a:r>
            <a:r>
              <a:rPr lang="de" dirty="0" smtClean="0"/>
              <a:t/>
            </a:r>
            <a:br>
              <a:rPr lang="de" dirty="0" smtClean="0"/>
            </a:br>
            <a:r>
              <a:rPr lang="de" sz="1800" i="1" dirty="0" smtClean="0"/>
              <a:t>Das OCR-D-Funktionsmodell</a:t>
            </a:r>
            <a:endParaRPr dirty="0"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1137475"/>
            <a:ext cx="8602190" cy="4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395050" y="1652600"/>
            <a:ext cx="3558600" cy="55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OCR-D</a:t>
            </a:r>
            <a:r>
              <a:rPr lang="de"/>
              <a:t>-</a:t>
            </a:r>
            <a:r>
              <a:rPr lang="de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</a:t>
            </a:r>
            <a:r>
              <a:rPr lang="de"/>
              <a:t>I</a:t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2626125" y="2932050"/>
            <a:ext cx="4176600" cy="221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">
                <a:solidFill>
                  <a:srgbClr val="FFFFFF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390525" y="1000450"/>
            <a:ext cx="8581200" cy="72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7E7"/>
          </a:solidFill>
          <a:ln w="25400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90525" y="1224100"/>
            <a:ext cx="2235600" cy="286800"/>
          </a:xfrm>
          <a:prstGeom prst="rect">
            <a:avLst/>
          </a:prstGeom>
          <a:noFill/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2015    2016         </a:t>
            </a: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2626100" y="1224100"/>
            <a:ext cx="1727400" cy="286800"/>
          </a:xfrm>
          <a:prstGeom prst="rect">
            <a:avLst/>
          </a:prstGeom>
          <a:noFill/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4353471" y="1224090"/>
            <a:ext cx="1981500" cy="286800"/>
          </a:xfrm>
          <a:prstGeom prst="rect">
            <a:avLst/>
          </a:prstGeom>
          <a:noFill/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6334943" y="1224090"/>
            <a:ext cx="1981500" cy="286800"/>
          </a:xfrm>
          <a:prstGeom prst="rect">
            <a:avLst/>
          </a:prstGeom>
          <a:noFill/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395050" y="2211050"/>
            <a:ext cx="1611300" cy="389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Vorbereitung, Konzeption und Modulausschreibung</a:t>
            </a:r>
            <a:endParaRPr sz="900"/>
          </a:p>
        </p:txBody>
      </p:sp>
      <p:sp>
        <p:nvSpPr>
          <p:cNvPr id="220" name="Google Shape;220;p31"/>
          <p:cNvSpPr/>
          <p:nvPr/>
        </p:nvSpPr>
        <p:spPr>
          <a:xfrm>
            <a:off x="3953525" y="1652600"/>
            <a:ext cx="2849400" cy="549900"/>
          </a:xfrm>
          <a:prstGeom prst="rect">
            <a:avLst/>
          </a:prstGeom>
          <a:solidFill>
            <a:srgbClr val="C7AB35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OCR-D</a:t>
            </a:r>
            <a:r>
              <a:rPr lang="de">
                <a:solidFill>
                  <a:schemeClr val="dk1"/>
                </a:solidFill>
              </a:rPr>
              <a:t>-</a:t>
            </a:r>
            <a:r>
              <a:rPr lang="de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 II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Koordination, Integration, Dissemination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2626126" y="3329795"/>
            <a:ext cx="2825768" cy="19732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>
                <a:latin typeface="Arial"/>
                <a:ea typeface="Arial"/>
                <a:cs typeface="Arial"/>
                <a:sym typeface="Arial"/>
              </a:rPr>
              <a:t>DFKI: Bildoptimierung</a:t>
            </a:r>
            <a:r>
              <a:rPr lang="de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/>
          </a:p>
        </p:txBody>
      </p:sp>
      <p:sp>
        <p:nvSpPr>
          <p:cNvPr id="222" name="Google Shape;222;p31"/>
          <p:cNvSpPr txBox="1"/>
          <p:nvPr/>
        </p:nvSpPr>
        <p:spPr>
          <a:xfrm>
            <a:off x="3492822" y="3519577"/>
            <a:ext cx="2806378" cy="20994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 dirty="0">
                <a:latin typeface="Arial"/>
                <a:ea typeface="Arial"/>
                <a:cs typeface="Arial"/>
                <a:sym typeface="Arial"/>
              </a:rPr>
              <a:t>DFKI: Layouterkennung</a:t>
            </a:r>
            <a:endParaRPr sz="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3037025" y="3726611"/>
            <a:ext cx="3262176" cy="204514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Würzburg: Regionenextraktion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2819571" y="3933645"/>
            <a:ext cx="3229016" cy="19603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Leipzig: Automatische Nachkorrektur</a:t>
            </a:r>
            <a:endParaRPr sz="800"/>
          </a:p>
        </p:txBody>
      </p:sp>
      <p:sp>
        <p:nvSpPr>
          <p:cNvPr id="225" name="Google Shape;225;p31"/>
          <p:cNvSpPr txBox="1"/>
          <p:nvPr/>
        </p:nvSpPr>
        <p:spPr>
          <a:xfrm>
            <a:off x="2943225" y="4331800"/>
            <a:ext cx="3091815" cy="198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München: </a:t>
            </a:r>
            <a:r>
              <a:rPr lang="de" sz="800"/>
              <a:t>Automatische</a:t>
            </a: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Nachkorrektur</a:t>
            </a:r>
            <a:endParaRPr sz="800"/>
          </a:p>
        </p:txBody>
      </p:sp>
      <p:sp>
        <p:nvSpPr>
          <p:cNvPr id="226" name="Google Shape;226;p31"/>
          <p:cNvSpPr txBox="1"/>
          <p:nvPr/>
        </p:nvSpPr>
        <p:spPr>
          <a:xfrm>
            <a:off x="2943225" y="4528868"/>
            <a:ext cx="3559175" cy="201007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Mainz: Modellrepo</a:t>
            </a:r>
            <a:r>
              <a:rPr lang="de" sz="800"/>
              <a:t>sitorium</a:t>
            </a: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Schriftarterkennung</a:t>
            </a:r>
            <a:endParaRPr sz="800"/>
          </a:p>
        </p:txBody>
      </p:sp>
      <p:sp>
        <p:nvSpPr>
          <p:cNvPr id="227" name="Google Shape;227;p31"/>
          <p:cNvSpPr txBox="1"/>
          <p:nvPr/>
        </p:nvSpPr>
        <p:spPr>
          <a:xfrm>
            <a:off x="3521845" y="4726275"/>
            <a:ext cx="3156661" cy="198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SUB/</a:t>
            </a: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GWDG: Langzeitarchivierung</a:t>
            </a:r>
            <a:endParaRPr sz="800"/>
          </a:p>
        </p:txBody>
      </p:sp>
      <p:sp>
        <p:nvSpPr>
          <p:cNvPr id="228" name="Google Shape;228;p31"/>
          <p:cNvSpPr txBox="1"/>
          <p:nvPr/>
        </p:nvSpPr>
        <p:spPr>
          <a:xfrm>
            <a:off x="3494224" y="4132025"/>
            <a:ext cx="2317296" cy="198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Mannheim: Tesseract OCR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31"/>
          <p:cNvCxnSpPr/>
          <p:nvPr/>
        </p:nvCxnSpPr>
        <p:spPr>
          <a:xfrm>
            <a:off x="6802845" y="962463"/>
            <a:ext cx="7800" cy="4026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31"/>
          <p:cNvSpPr txBox="1"/>
          <p:nvPr/>
        </p:nvSpPr>
        <p:spPr>
          <a:xfrm>
            <a:off x="395050" y="2600449"/>
            <a:ext cx="5528078" cy="183693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OCR-D Ground Truth</a:t>
            </a:r>
            <a:endParaRPr sz="900"/>
          </a:p>
        </p:txBody>
      </p:sp>
      <p:sp>
        <p:nvSpPr>
          <p:cNvPr id="231" name="Google Shape;231;p31"/>
          <p:cNvSpPr txBox="1"/>
          <p:nvPr/>
        </p:nvSpPr>
        <p:spPr>
          <a:xfrm>
            <a:off x="2006350" y="2211050"/>
            <a:ext cx="4796400" cy="38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Schnittstellen, Dokumentation, Implementation, </a:t>
            </a:r>
            <a:endParaRPr sz="9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Dissemination, DFG-OCR-Richtlinie</a:t>
            </a:r>
            <a:endParaRPr sz="900"/>
          </a:p>
        </p:txBody>
      </p:sp>
      <p:sp>
        <p:nvSpPr>
          <p:cNvPr id="232" name="Google Shape;232;p31"/>
          <p:cNvSpPr txBox="1"/>
          <p:nvPr/>
        </p:nvSpPr>
        <p:spPr>
          <a:xfrm>
            <a:off x="2628250" y="2889913"/>
            <a:ext cx="4176600" cy="268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Beratung, Betreuung, Koordination, Test</a:t>
            </a:r>
            <a:endParaRPr sz="900"/>
          </a:p>
        </p:txBody>
      </p:sp>
      <p:cxnSp>
        <p:nvCxnSpPr>
          <p:cNvPr id="233" name="Google Shape;233;p31"/>
          <p:cNvCxnSpPr/>
          <p:nvPr/>
        </p:nvCxnSpPr>
        <p:spPr>
          <a:xfrm>
            <a:off x="1700560" y="1229462"/>
            <a:ext cx="0" cy="280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31"/>
          <p:cNvCxnSpPr/>
          <p:nvPr/>
        </p:nvCxnSpPr>
        <p:spPr>
          <a:xfrm>
            <a:off x="933140" y="1229462"/>
            <a:ext cx="0" cy="280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1691680" y="171450"/>
            <a:ext cx="70743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" dirty="0" smtClean="0"/>
              <a:t>2. Projektbeteiligte </a:t>
            </a:r>
            <a:r>
              <a:rPr lang="de-DE" sz="2400" dirty="0" smtClean="0">
                <a:latin typeface="Corbel"/>
                <a:ea typeface="Corbel"/>
                <a:cs typeface="Corbel"/>
                <a:sym typeface="Corbel"/>
              </a:rPr>
              <a:t>und </a:t>
            </a:r>
            <a:r>
              <a:rPr lang="de" sz="2400" dirty="0" smtClean="0">
                <a:latin typeface="Corbel"/>
                <a:ea typeface="Corbel"/>
                <a:cs typeface="Corbel"/>
                <a:sym typeface="Corbel"/>
              </a:rPr>
              <a:t>Stand der Arbeiten</a:t>
            </a:r>
            <a:r>
              <a:rPr lang="de" sz="1800" dirty="0" smtClean="0"/>
              <a:t/>
            </a:r>
            <a:br>
              <a:rPr lang="de" sz="1800" dirty="0" smtClean="0"/>
            </a:br>
            <a:r>
              <a:rPr lang="de" sz="1800" i="1" dirty="0" smtClean="0">
                <a:solidFill>
                  <a:srgbClr val="000000"/>
                </a:solidFill>
              </a:rPr>
              <a:t>Zeitstrahl</a:t>
            </a:r>
            <a:endParaRPr sz="1800" i="1" dirty="0">
              <a:solidFill>
                <a:srgbClr val="FF0000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 rot="-5400000">
            <a:off x="1419850" y="3933825"/>
            <a:ext cx="1810800" cy="60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7167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DFG</a:t>
            </a:r>
            <a:br>
              <a:rPr lang="de"/>
            </a:br>
            <a:r>
              <a:rPr lang="de"/>
              <a:t>Begutachtung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3908775" y="4867050"/>
            <a:ext cx="1611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200">
                <a:solidFill>
                  <a:srgbClr val="38761D"/>
                </a:solidFill>
              </a:rPr>
              <a:t>Modul Phase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athea">
  <a:themeElements>
    <a:clrScheme name="OCR-D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C8AB37"/>
      </a:accent1>
      <a:accent2>
        <a:srgbClr val="000000"/>
      </a:accent2>
      <a:accent3>
        <a:srgbClr val="C2CC50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Bildschirmpräsentation (16:9)</PresentationFormat>
  <Paragraphs>183</Paragraphs>
  <Slides>23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Consolas</vt:lpstr>
      <vt:lpstr>Calibri</vt:lpstr>
      <vt:lpstr>Noto Sans Symbols</vt:lpstr>
      <vt:lpstr>Corbel</vt:lpstr>
      <vt:lpstr>Simple Light</vt:lpstr>
      <vt:lpstr>Galathea</vt:lpstr>
      <vt:lpstr>Koordinierte Förderinitiative zur Weiterentwicklung von Verfahren der Optical Character Recognition </vt:lpstr>
      <vt:lpstr>Gliederung</vt:lpstr>
      <vt:lpstr>Verzeichnisse der im deutschen Sprachraum erschienenen Drucke des 16.–18. Jh. (VD)</vt:lpstr>
      <vt:lpstr>Hintergrund</vt:lpstr>
      <vt:lpstr>Die Ziele von OCR-D</vt:lpstr>
      <vt:lpstr>2. Projektbeteiligte und Stand der Arbeiten </vt:lpstr>
      <vt:lpstr>2. Projektbeteiligte und Stand der Arbeiten  Das Koordinierungsprojekt</vt:lpstr>
      <vt:lpstr>2. Projektbeteiligte und Stand der Arbeiten  Das OCR-D-Funktionsmodell</vt:lpstr>
      <vt:lpstr>2. Projektbeteiligte und Stand der Arbeiten Zeitstrahl</vt:lpstr>
      <vt:lpstr>3. Ausblick Testphase mit Pilotprojekten</vt:lpstr>
      <vt:lpstr>Vielen Dank für Ihre Aufmerksamkeit!</vt:lpstr>
      <vt:lpstr>Zusatzfolien</vt:lpstr>
      <vt:lpstr>Die Projektergebnisse in der Praxis</vt:lpstr>
      <vt:lpstr>OCR-D-Specification (spec) https://ocr-d.github.io/</vt:lpstr>
      <vt:lpstr>Ground Truth</vt:lpstr>
      <vt:lpstr>Modulprojekte</vt:lpstr>
      <vt:lpstr>3. Modulprojekte</vt:lpstr>
      <vt:lpstr>3. Modulprojekte</vt:lpstr>
      <vt:lpstr>3. Modulprojekte</vt:lpstr>
      <vt:lpstr>3. Modulprojekte</vt:lpstr>
      <vt:lpstr>3. Modulprojekte</vt:lpstr>
      <vt:lpstr>3. Modulprojekte</vt:lpstr>
      <vt:lpstr>3. Modulprojekte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OCR-D in der Praxis: Ein gemeinsamer Ausblick mit Dienstleistern und Anwendern  7. Bibliothekskongress Leipzig, 18.03.2019</dc:title>
  <dc:creator>engl</dc:creator>
  <cp:lastModifiedBy>engl</cp:lastModifiedBy>
  <cp:revision>15</cp:revision>
  <dcterms:modified xsi:type="dcterms:W3CDTF">2019-11-13T10:37:13Z</dcterms:modified>
</cp:coreProperties>
</file>